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8" r:id="rId2"/>
    <p:sldId id="4519" r:id="rId3"/>
    <p:sldId id="4520" r:id="rId4"/>
    <p:sldId id="4521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27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981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31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azón con torta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“Frase celebre”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t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azón con tortas de salmón, ensalada y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lato de pasta pappardelle con mantequilla de perejil, avellanas tostadas y queso parmesano rallad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azón de ensalada con arroz frito, huevos cocid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951426-A098-3E92-6FBD-5515179D8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831222" y="1985534"/>
            <a:ext cx="22721600" cy="5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3866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13866"/>
            </a:lvl2pPr>
            <a:lvl3pPr lvl="2" algn="ctr">
              <a:spcBef>
                <a:spcPts val="0"/>
              </a:spcBef>
              <a:buSzPct val="100000"/>
              <a:defRPr sz="13866"/>
            </a:lvl3pPr>
            <a:lvl4pPr lvl="3" algn="ctr">
              <a:spcBef>
                <a:spcPts val="0"/>
              </a:spcBef>
              <a:buSzPct val="100000"/>
              <a:defRPr sz="13866"/>
            </a:lvl4pPr>
            <a:lvl5pPr lvl="4" algn="ctr">
              <a:spcBef>
                <a:spcPts val="0"/>
              </a:spcBef>
              <a:buSzPct val="100000"/>
              <a:defRPr sz="13866"/>
            </a:lvl5pPr>
            <a:lvl6pPr lvl="5" algn="ctr">
              <a:spcBef>
                <a:spcPts val="0"/>
              </a:spcBef>
              <a:buSzPct val="100000"/>
              <a:defRPr sz="13866"/>
            </a:lvl6pPr>
            <a:lvl7pPr lvl="6" algn="ctr">
              <a:spcBef>
                <a:spcPts val="0"/>
              </a:spcBef>
              <a:buSzPct val="100000"/>
              <a:defRPr sz="13866"/>
            </a:lvl7pPr>
            <a:lvl8pPr lvl="7" algn="ctr">
              <a:spcBef>
                <a:spcPts val="0"/>
              </a:spcBef>
              <a:buSzPct val="100000"/>
              <a:defRPr sz="13866"/>
            </a:lvl8pPr>
            <a:lvl9pPr lvl="8" algn="ctr">
              <a:spcBef>
                <a:spcPts val="0"/>
              </a:spcBef>
              <a:buSzPct val="100000"/>
              <a:defRPr sz="13866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831200" y="7557666"/>
            <a:ext cx="22721600" cy="211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6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16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8606BDD-A012-E805-4E5F-D6C40F8D2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" b="786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6093BEF-6DFD-4CCD-C59B-5964542BA1B0}"/>
              </a:ext>
            </a:extLst>
          </p:cNvPr>
          <p:cNvSpPr/>
          <p:nvPr userDrawn="1"/>
        </p:nvSpPr>
        <p:spPr>
          <a:xfrm>
            <a:off x="23710604" y="373544"/>
            <a:ext cx="673396" cy="482620"/>
          </a:xfrm>
          <a:prstGeom prst="rect">
            <a:avLst/>
          </a:prstGeom>
          <a:solidFill>
            <a:srgbClr val="E41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4800" dirty="0"/>
          </a:p>
        </p:txBody>
      </p:sp>
      <p:sp>
        <p:nvSpPr>
          <p:cNvPr id="5" name="Shape 21">
            <a:extLst>
              <a:ext uri="{FF2B5EF4-FFF2-40B4-BE49-F238E27FC236}">
                <a16:creationId xmlns:a16="http://schemas.microsoft.com/office/drawing/2014/main" id="{FC2930DA-5525-5589-4E67-095A41A97D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186734"/>
            <a:ext cx="22721600" cy="152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rgbClr val="E41421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F94EF5-8F7E-CA52-140C-9BE7BAEF6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306" y="277575"/>
            <a:ext cx="4095488" cy="55237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C245876-8986-424D-BA70-34F14998BEB5}"/>
              </a:ext>
            </a:extLst>
          </p:cNvPr>
          <p:cNvSpPr/>
          <p:nvPr userDrawn="1"/>
        </p:nvSpPr>
        <p:spPr>
          <a:xfrm>
            <a:off x="-37487" y="13148835"/>
            <a:ext cx="24458978" cy="567166"/>
          </a:xfrm>
          <a:prstGeom prst="rect">
            <a:avLst/>
          </a:prstGeom>
          <a:solidFill>
            <a:srgbClr val="E41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4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F8EF8B-D43B-064B-8548-BDFCF8292A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308" y="13224578"/>
            <a:ext cx="4680000" cy="4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43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Plato de pasta pappardelle con mantequilla de perejil, avellanas tostadas y queso parmesano rallad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diapositiva</a:t>
            </a:r>
          </a:p>
        </p:txBody>
      </p:sp>
      <p:sp>
        <p:nvSpPr>
          <p:cNvPr id="80" name="Subtítulo de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de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del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del dato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en viñeta de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41324" y="2018585"/>
            <a:ext cx="18432160" cy="42781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z="13200" b="1" dirty="0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Medición de la</a:t>
            </a:r>
          </a:p>
          <a:p>
            <a:r>
              <a:rPr lang="es-ES" sz="13200" b="1" dirty="0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Huella de Carbono</a:t>
            </a:r>
            <a:endParaRPr lang="es-ES_tradnl" sz="7200" b="1" dirty="0">
              <a:solidFill>
                <a:schemeClr val="bg1"/>
              </a:solidFill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1325" y="6043806"/>
            <a:ext cx="2688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solidFill>
                  <a:schemeClr val="bg1"/>
                </a:solidFill>
                <a:latin typeface="Overpass"/>
                <a:cs typeface="Calibri" panose="020F0502020204030204" pitchFamily="34" charset="0"/>
              </a:rPr>
              <a:t>2023</a:t>
            </a:r>
          </a:p>
        </p:txBody>
      </p:sp>
      <p:pic>
        <p:nvPicPr>
          <p:cNvPr id="6" name="Imagen 5" descr="Imagen que contiene tabla, pequeño, llenado, tren&#10;&#10;Descripción generada automáticamente">
            <a:extLst>
              <a:ext uri="{FF2B5EF4-FFF2-40B4-BE49-F238E27FC236}">
                <a16:creationId xmlns:a16="http://schemas.microsoft.com/office/drawing/2014/main" id="{2631DADC-20DA-16AE-E753-DD55AD5395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-1"/>
          <a:stretch/>
        </p:blipFill>
        <p:spPr>
          <a:xfrm>
            <a:off x="15950153" y="0"/>
            <a:ext cx="8433846" cy="13716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893AD2-30F1-594F-829C-2ECA6FD074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8" y="10892063"/>
            <a:ext cx="6097488" cy="274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236" y="4236"/>
          <a:ext cx="4232" cy="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a de think-cell" r:id="rId5" imgW="473" imgH="473" progId="TCLayout.ActiveDocument.1">
                  <p:embed/>
                </p:oleObj>
              </mc:Choice>
              <mc:Fallback>
                <p:oleObj name="Diapositiva de think-cell" r:id="rId5" imgW="473" imgH="473" progId="TCLayout.ActiveDocument.1">
                  <p:embed/>
                  <p:pic>
                    <p:nvPicPr>
                      <p:cNvPr id="9" name="8 Objeto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" y="4236"/>
                        <a:ext cx="4232" cy="4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Tabla 1-1">
            <a:extLst>
              <a:ext uri="{FF2B5EF4-FFF2-40B4-BE49-F238E27FC236}">
                <a16:creationId xmlns:a16="http://schemas.microsoft.com/office/drawing/2014/main" id="{ABB272A5-EE6E-4016-8EE1-9BD8FB103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998623"/>
              </p:ext>
            </p:extLst>
          </p:nvPr>
        </p:nvGraphicFramePr>
        <p:xfrm>
          <a:off x="2348346" y="2306782"/>
          <a:ext cx="20075237" cy="896993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2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3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3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3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1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32014">
                <a:tc>
                  <a:txBody>
                    <a:bodyPr/>
                    <a:lstStyle/>
                    <a:p>
                      <a:pPr defTabSz="914400">
                        <a:lnSpc>
                          <a:spcPct val="90000"/>
                        </a:lnSpc>
                        <a:tabLst>
                          <a:tab pos="2146300" algn="l"/>
                        </a:tabLst>
                      </a:pP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Nombre</a:t>
                      </a:r>
                      <a:endParaRPr sz="2000" b="1" dirty="0">
                        <a:solidFill>
                          <a:srgbClr val="3E3E3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/>
                        <a:ea typeface="Segoe UI"/>
                        <a:cs typeface="Segoe UI"/>
                        <a:sym typeface="Segoe UI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1500"/>
                      </a:pP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2021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500"/>
                      </a:pP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2022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500"/>
                      </a:pP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2023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914400">
                        <a:defRPr sz="1500"/>
                      </a:pP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Variación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respecto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al </a:t>
                      </a:r>
                      <a:r>
                        <a:rPr sz="20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20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2022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585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 err="1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</a:t>
                      </a:r>
                      <a:endParaRPr sz="2000" dirty="0">
                        <a:solidFill>
                          <a:srgbClr val="3E3E3E"/>
                        </a:solidFill>
                        <a:latin typeface="Segoe UI"/>
                        <a:ea typeface="Segoe UI"/>
                        <a:cs typeface="Segoe UI"/>
                        <a:sym typeface="Segoe UI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Ton  CO2 eq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Ton  CO2 eq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Ton  CO2 eq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585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13.729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62,6 %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7.697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50,7 %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13.367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17,4 %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73,7 %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585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2.639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12,0 %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1.921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12,7 %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926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1,2 %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-51.8%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585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5.569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25,4 %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5.550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36,6 %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62.565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81,4 %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1027,3 %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585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21.937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15.168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76.857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2000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406,7 %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A64BB93-EF6B-49F8-9456-C5A24E30D76D}"/>
              </a:ext>
            </a:extLst>
          </p:cNvPr>
          <p:cNvSpPr/>
          <p:nvPr/>
        </p:nvSpPr>
        <p:spPr>
          <a:xfrm>
            <a:off x="6096000" y="116392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solidFill>
                  <a:srgbClr val="000000"/>
                </a:solidFill>
                <a:latin typeface="Calibri" panose="020F0502020204030204" pitchFamily="34" charset="0"/>
              </a:rPr>
              <a:t>Por esta ampliación del límite operacional es que vemos un aumento de las emisiones en comparación al año 2022. 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5992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Objeto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236" y="4236"/>
          <a:ext cx="4232" cy="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iapositiva de think-cell" r:id="rId5" imgW="473" imgH="473" progId="TCLayout.ActiveDocument.1">
                  <p:embed/>
                </p:oleObj>
              </mc:Choice>
              <mc:Fallback>
                <p:oleObj name="Diapositiva de think-cell" r:id="rId5" imgW="473" imgH="473" progId="TCLayout.ActiveDocument.1">
                  <p:embed/>
                  <p:pic>
                    <p:nvPicPr>
                      <p:cNvPr id="9" name="8 Objeto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6" y="4236"/>
                        <a:ext cx="4232" cy="4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a 1-1-1">
            <a:extLst>
              <a:ext uri="{FF2B5EF4-FFF2-40B4-BE49-F238E27FC236}">
                <a16:creationId xmlns:a16="http://schemas.microsoft.com/office/drawing/2014/main" id="{04B8F386-8882-47BE-B5E4-A441D772F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280076"/>
              </p:ext>
            </p:extLst>
          </p:nvPr>
        </p:nvGraphicFramePr>
        <p:xfrm>
          <a:off x="2360476" y="2096397"/>
          <a:ext cx="19663048" cy="952320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7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8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58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8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4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2676">
                <a:tc>
                  <a:txBody>
                    <a:bodyPr/>
                    <a:lstStyle/>
                    <a:p>
                      <a:pPr defTabSz="914400">
                        <a:lnSpc>
                          <a:spcPct val="90000"/>
                        </a:lnSpc>
                        <a:tabLst>
                          <a:tab pos="2146300" algn="l"/>
                        </a:tabLst>
                      </a:pP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Nombre</a:t>
                      </a:r>
                      <a:endParaRPr sz="1800" b="1" dirty="0">
                        <a:solidFill>
                          <a:srgbClr val="3E3E3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/>
                        <a:ea typeface="Segoe UI"/>
                        <a:cs typeface="Segoe UI"/>
                        <a:sym typeface="Segoe UI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18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2021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18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2022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18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2023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914400">
                        <a:defRPr sz="1400"/>
                      </a:pP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Variación</a:t>
                      </a:r>
                      <a:r>
                        <a:rPr sz="18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respecto</a:t>
                      </a:r>
                      <a:r>
                        <a:rPr sz="18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al </a:t>
                      </a:r>
                      <a:r>
                        <a:rPr sz="1800" b="1" dirty="0" err="1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año</a:t>
                      </a:r>
                      <a:r>
                        <a:rPr sz="1800" b="1" dirty="0">
                          <a:solidFill>
                            <a:srgbClr val="3E3E3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 2022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12700">
                      <a:solidFill>
                        <a:srgbClr val="E64E44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106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1800" b="1" dirty="0" err="1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</a:t>
                      </a:r>
                      <a:endParaRPr sz="1800" b="1" dirty="0">
                        <a:solidFill>
                          <a:srgbClr val="3E3E3E"/>
                        </a:solidFill>
                        <a:latin typeface="Segoe UI"/>
                        <a:ea typeface="Segoe UI"/>
                        <a:cs typeface="Segoe UI"/>
                        <a:sym typeface="Segoe UI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Ton  CO2 eq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Ton  CO2 eq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Ton  CO2 eq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8106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1800" b="1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13.729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62,6 %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7.697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50,7 %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4.839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72,8 %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-37,1 %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106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1800" b="1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2.639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12,0 %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1.921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12,7 %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926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13,9 %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-51.8%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8106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1800" b="1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Alcance3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5.569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25,4 %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5.550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36,6 %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881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13,3 %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-84,1 %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106"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sz="1800" b="1"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Total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E64E44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21.937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15.168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6.646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100 %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80000"/>
                        </a:lnSpc>
                        <a:tabLst>
                          <a:tab pos="2146300" algn="l"/>
                        </a:tabLst>
                      </a:pPr>
                      <a:r>
                        <a:rPr dirty="0">
                          <a:solidFill>
                            <a:srgbClr val="3E3E3E"/>
                          </a:solidFill>
                          <a:latin typeface="Segoe UI"/>
                          <a:ea typeface="Segoe UI"/>
                          <a:cs typeface="Segoe UI"/>
                          <a:sym typeface="Segoe UI"/>
                        </a:rPr>
                        <a:t>-56,2 %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E64E44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E64E44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E4B56934-E2AD-4974-B418-CB6513F1B51B}"/>
              </a:ext>
            </a:extLst>
          </p:cNvPr>
          <p:cNvSpPr/>
          <p:nvPr/>
        </p:nvSpPr>
        <p:spPr>
          <a:xfrm>
            <a:off x="6096000" y="103922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>
                <a:solidFill>
                  <a:srgbClr val="000000"/>
                </a:solidFill>
                <a:latin typeface="Calibri" panose="020F0502020204030204" pitchFamily="34" charset="0"/>
              </a:rPr>
              <a:t>Sin embargo, es importante destacar que, si comparamos las emisiones considerando los mismos límites operacionales, las emisiones disminuyeron. 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87027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6A04F68-777B-4B75-BD37-09BD7E4464B6}"/>
              </a:ext>
            </a:extLst>
          </p:cNvPr>
          <p:cNvSpPr/>
          <p:nvPr/>
        </p:nvSpPr>
        <p:spPr>
          <a:xfrm>
            <a:off x="6096000" y="5140359"/>
            <a:ext cx="1219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Nota: </a:t>
            </a:r>
            <a:r>
              <a:rPr lang="es-CL" sz="3200" dirty="0">
                <a:solidFill>
                  <a:srgbClr val="000000"/>
                </a:solidFill>
                <a:latin typeface="Calibri" panose="020F0502020204030204" pitchFamily="34" charset="0"/>
              </a:rPr>
              <a:t>el límite operacional de esta tabla abarca emisiones directas por transporte terrestre, emisiones indirectas por electricidad importada y emisiones indirectas por transporte aéreo de envíos. Dichas cifras, nos permiten evidenciar que las medidas adoptadas durante el periodo, han tenido buenos resultados, reduciendo nuestro impacto y nos invita a seguir avanzando en los proyectos estratégicos de la Empresa. 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522628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Personalizado</PresentationFormat>
  <Paragraphs>94</Paragraphs>
  <Slides>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Calibri</vt:lpstr>
      <vt:lpstr>Helvetica Neue</vt:lpstr>
      <vt:lpstr>Helvetica Neue Medium</vt:lpstr>
      <vt:lpstr>Overpass</vt:lpstr>
      <vt:lpstr>Overpass Black</vt:lpstr>
      <vt:lpstr>Segoe UI</vt:lpstr>
      <vt:lpstr>21_BasicWhite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Hernan Alegre Ramos</dc:creator>
  <cp:lastModifiedBy>Jorge Hernan Alegre Ramos</cp:lastModifiedBy>
  <cp:revision>2</cp:revision>
  <dcterms:modified xsi:type="dcterms:W3CDTF">2024-07-09T21:12:33Z</dcterms:modified>
</cp:coreProperties>
</file>